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0066"/>
    <a:srgbClr val="FF7C80"/>
    <a:srgbClr val="FF99FF"/>
    <a:srgbClr val="FF9933"/>
    <a:srgbClr val="99FF66"/>
    <a:srgbClr val="99CCFF"/>
    <a:srgbClr val="99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5E8E1-02B2-496C-A524-CC322585E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DDF3F14-F377-487C-A454-D28DF03E1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F0D28E-FAEC-48D3-A8C3-9AE9A52EC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D7E9CC-C7FA-47DF-BCF4-E34B1F347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29889D-3370-442A-BEF0-BFF2CE5C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35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3E44D6-C84D-4574-A952-6756CA48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6C75FCF-41B4-4421-9CFC-4B31C19C7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92499B-83E8-4365-BE63-3A6F3AE8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9FE1F9-60D6-4920-870A-8D812986E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66E0E7-4679-45C6-A36C-EF5FF1B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0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EA37EC-B567-4402-96AE-78F8BFE42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57B250-A470-4171-82DD-64C2AFA75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2A0F27-DCF3-4829-B275-25E4CAD18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257CCB-8DDE-426D-AA8C-8E3F8DE7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51E278-1753-4AD4-A799-94CC429A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82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0681F-729B-447B-AB30-5DDBC6DF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E6B39D-4BFF-4E46-8332-277DCB24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CAB82A-C365-4624-833A-0F67C5023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2B6204-705C-4C84-AF64-FBB6F8ABC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DE0DA-7C3B-4426-86E8-150D4FBC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09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F8FC60-C818-4CD2-8C60-034591E6C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83B7DE-857C-4EF6-87F8-5B5F4FE7F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3F8C5-FD93-4ADD-A9E3-DEB0A100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48E263-BA88-4406-A2D3-DC7DD508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5743DF-8219-45FA-8EB4-2C83A24AD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66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BA093-87EE-45F0-BDAB-F4FF5371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E1B806-092C-4DEA-8398-DC94754A9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CE54C11-4A58-44DA-8BEB-0B4A39007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7E9BE6-E491-4B93-A86F-1D5F8A1C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2FCA7D-1146-4A74-82F3-AE3C3DD2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143D50-CDAE-4E07-B021-695F7D0D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3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9352B9-B3ED-4024-9106-9D0C13FC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8F6F84-C094-4715-8B30-42747BCBB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C035CA-1640-47EB-ABF7-C315F926C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6DEAF47-E063-4E77-877E-5AEEAE1F4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3C2E53A-5C11-4F85-A8A4-C010CAC23F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72E153-A0C8-4687-B620-6049B355A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267280-3CEA-4E92-98E0-1334333B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53BC78C-C0F8-46EB-B9EE-7CA96078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8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0F678-BEE4-4900-9D50-7DEF91814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2D44CA0-61C1-47DD-970D-B002195EB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B22824-3915-4ABB-84C5-E862060C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DBF5063-B018-4093-8E17-630222584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5483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565B76B-21C2-45B2-AB6C-E4926F72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5E7072B-BA83-4808-982C-498FDE6A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72BD36E-9134-4E23-BC8B-224BB95A6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04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6C43BA-D6D2-4959-B56F-BD8E2E27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479533-D5FE-4293-A910-4F1FA0ACB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285F00-6A2F-458D-8E3E-48184F215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B1CDF2-A60D-4828-9ED3-1A3CA9AD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97AAA8-667B-40CD-9CA6-492C3BE3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4A8CF3-4CFB-4FE8-AA2E-1829AEDE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20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F2F651-50C7-446C-85F4-ABF80229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C80945A-339D-446F-833B-5167350EB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F7906B-BF92-46FC-B6AA-31DC5D872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4D31AC5-F8E2-4361-A6C2-BC4A939A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A2542E-7D3E-4AE3-96C8-38916F77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91B664-FB03-49F9-8EA6-EE9B2351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46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108B571-8241-438D-8582-19C4243D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CE04-DF18-441B-81D1-EA8436E07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DEF7E4-88A5-4D9C-B4A6-9E0D7C3E5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75B9E3-EA16-4260-9FCE-9D536C820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BAA88B-0CBC-427E-AE7D-C2507BD71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95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vid_scuola@ats-bg.i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C6BB8C27-FB0A-4037-8ECC-DD5BA5C3B5BE}"/>
              </a:ext>
            </a:extLst>
          </p:cNvPr>
          <p:cNvSpPr/>
          <p:nvPr/>
        </p:nvSpPr>
        <p:spPr>
          <a:xfrm>
            <a:off x="424077" y="245163"/>
            <a:ext cx="2822713" cy="874644"/>
          </a:xfrm>
          <a:prstGeom prst="roundRect">
            <a:avLst/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u="sng" dirty="0">
                <a:latin typeface="Albertus MT Lt" pitchFamily="2" charset="0"/>
              </a:rPr>
              <a:t>SINTOMATOLOGIA LIEVE</a:t>
            </a:r>
          </a:p>
          <a:p>
            <a:pPr algn="ctr"/>
            <a:r>
              <a:rPr lang="it-IT" sz="1400" dirty="0">
                <a:latin typeface="Albertus MT Lt" pitchFamily="2" charset="0"/>
              </a:rPr>
              <a:t>(leggero raffreddore, colpi di tosse sporadici) 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EA4E4C98-5ABB-40A9-8FFA-3410E200484D}"/>
              </a:ext>
            </a:extLst>
          </p:cNvPr>
          <p:cNvSpPr/>
          <p:nvPr/>
        </p:nvSpPr>
        <p:spPr>
          <a:xfrm>
            <a:off x="3856382" y="287404"/>
            <a:ext cx="3790122" cy="487841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INSORGENZA DEI SINTOMI A SCUOLA</a:t>
            </a:r>
          </a:p>
          <a:p>
            <a:pPr algn="ctr"/>
            <a:r>
              <a:rPr lang="it-IT" sz="1400" b="1" dirty="0">
                <a:latin typeface="Albertus MT Lt" pitchFamily="2" charset="0"/>
              </a:rPr>
              <a:t>(allegato 2)</a:t>
            </a:r>
            <a:endParaRPr lang="it-IT" sz="1400" dirty="0">
              <a:latin typeface="Albertus MT Lt" pitchFamily="2" charset="0"/>
            </a:endParaRP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08E6285E-95A4-446D-BFCD-A454B04E5997}"/>
              </a:ext>
            </a:extLst>
          </p:cNvPr>
          <p:cNvSpPr/>
          <p:nvPr/>
        </p:nvSpPr>
        <p:spPr>
          <a:xfrm>
            <a:off x="218660" y="5204304"/>
            <a:ext cx="3743734" cy="1651488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ESITO POSITIVO</a:t>
            </a:r>
            <a:r>
              <a:rPr lang="it-IT" sz="1400" dirty="0">
                <a:latin typeface="Albertus MT Lt" pitchFamily="2" charset="0"/>
              </a:rPr>
              <a:t> </a:t>
            </a:r>
            <a:r>
              <a:rPr lang="it-IT" sz="1400" b="1" dirty="0">
                <a:latin typeface="Albertus MT Lt" pitchFamily="2" charset="0"/>
              </a:rPr>
              <a:t>(sul Fascicolo Sanitario)</a:t>
            </a:r>
            <a:endParaRPr lang="it-IT" sz="1400" dirty="0">
              <a:latin typeface="Albertus MT Lt" pitchFamily="2" charset="0"/>
            </a:endParaRPr>
          </a:p>
          <a:p>
            <a:pPr algn="ctr"/>
            <a:endParaRPr lang="it-IT" sz="1400" dirty="0">
              <a:latin typeface="Albertus MT Lt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Quarantena di 14 gg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Doppio tampone negativo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Rientra in comunità dietro </a:t>
            </a:r>
            <a:r>
              <a:rPr lang="it-IT" sz="1400" b="1" dirty="0">
                <a:latin typeface="Albertus MT Lt" pitchFamily="2" charset="0"/>
              </a:rPr>
              <a:t>attestazione di riammissione sicura in collettività </a:t>
            </a:r>
            <a:r>
              <a:rPr lang="it-IT" sz="1400" dirty="0">
                <a:latin typeface="Albertus MT Lt" pitchFamily="2" charset="0"/>
              </a:rPr>
              <a:t>rilasciata dal PLS o dal MMG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9320AF9A-152A-4494-8CBA-EA8E67AA3ACC}"/>
              </a:ext>
            </a:extLst>
          </p:cNvPr>
          <p:cNvSpPr/>
          <p:nvPr/>
        </p:nvSpPr>
        <p:spPr>
          <a:xfrm>
            <a:off x="4068414" y="5218389"/>
            <a:ext cx="3949151" cy="1651488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ESITO NEGATIVO (sul Fascicolo Sanitario)</a:t>
            </a:r>
            <a:endParaRPr lang="it-IT" sz="1400" dirty="0">
              <a:latin typeface="Albertus MT Lt" pitchFamily="2" charset="0"/>
            </a:endParaRPr>
          </a:p>
          <a:p>
            <a:pPr algn="ctr"/>
            <a:r>
              <a:rPr lang="it-IT" sz="1400" dirty="0">
                <a:latin typeface="Albertus MT Lt" pitchFamily="2" charset="0"/>
              </a:rPr>
              <a:t>(Il pediatra può ritenere di effettuare un secondo test entro 2/3 utilizzando il modello 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1400" dirty="0">
              <a:latin typeface="Albertus MT Lt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Rientra in comunità dietro </a:t>
            </a:r>
            <a:r>
              <a:rPr lang="it-IT" sz="1400" b="1" dirty="0">
                <a:latin typeface="Albertus MT Lt" pitchFamily="2" charset="0"/>
              </a:rPr>
              <a:t>attestazione di riammissione sicura in collettività </a:t>
            </a:r>
            <a:r>
              <a:rPr lang="it-IT" sz="1400" dirty="0">
                <a:latin typeface="Albertus MT Lt" pitchFamily="2" charset="0"/>
              </a:rPr>
              <a:t>rilasciata dal PLS o dal MMG</a:t>
            </a:r>
          </a:p>
        </p:txBody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69800BAB-3EE9-49E4-996A-013393BB99E2}"/>
              </a:ext>
            </a:extLst>
          </p:cNvPr>
          <p:cNvSpPr/>
          <p:nvPr/>
        </p:nvSpPr>
        <p:spPr>
          <a:xfrm>
            <a:off x="8378687" y="4680650"/>
            <a:ext cx="2988364" cy="2189227"/>
          </a:xfrm>
          <a:prstGeom prst="roundRect">
            <a:avLst/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Il PLS o il MMG non ritiene che la sintomatologia sia riconducibile a COVID -19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gestisce la situazione indicando le misure di cura e concordando i tempi di rientro, sulla base del quadro clinico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non rilascia nessuna certificazione 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2FBC028D-1A16-49DE-A3C7-33A81ED697B6}"/>
              </a:ext>
            </a:extLst>
          </p:cNvPr>
          <p:cNvSpPr/>
          <p:nvPr/>
        </p:nvSpPr>
        <p:spPr>
          <a:xfrm>
            <a:off x="8189844" y="287404"/>
            <a:ext cx="3366052" cy="2816915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u="sng" dirty="0">
                <a:latin typeface="Albertus MT Lt" pitchFamily="2" charset="0"/>
              </a:rPr>
              <a:t>SINTOMATOLOGIA FORTE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Sintomi respiratori (tosse, mal di gola, raffreddore)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Dissenteria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Congiuntivite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Forte mal di tasta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Anosmia (perdita dell’olfatto)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Ageusia (perdita del gusto)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Dolori muscolari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Dispnea (difficoltà respiratoria, affanno)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Febbre &gt;37,5</a:t>
            </a:r>
            <a:endParaRPr lang="it-IT" sz="1400" b="1" u="sng" dirty="0">
              <a:latin typeface="Albertus MT Lt" pitchFamily="2" charset="0"/>
            </a:endParaRP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F355B1D1-68FA-4098-B247-C220E5CF025E}"/>
              </a:ext>
            </a:extLst>
          </p:cNvPr>
          <p:cNvSpPr/>
          <p:nvPr/>
        </p:nvSpPr>
        <p:spPr>
          <a:xfrm>
            <a:off x="8189844" y="3433972"/>
            <a:ext cx="3366051" cy="874644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La famiglia/ adulto si recano dal PLS o dal MMG</a:t>
            </a:r>
          </a:p>
        </p:txBody>
      </p: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B6CFBDD7-0128-4B5D-A951-F7399B565834}"/>
              </a:ext>
            </a:extLst>
          </p:cNvPr>
          <p:cNvCxnSpPr>
            <a:cxnSpLocks/>
          </p:cNvCxnSpPr>
          <p:nvPr/>
        </p:nvCxnSpPr>
        <p:spPr>
          <a:xfrm>
            <a:off x="9872869" y="4308616"/>
            <a:ext cx="0" cy="346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59BE7FB-D1FA-4C1C-A552-E7A9D0D07822}"/>
              </a:ext>
            </a:extLst>
          </p:cNvPr>
          <p:cNvSpPr/>
          <p:nvPr/>
        </p:nvSpPr>
        <p:spPr>
          <a:xfrm>
            <a:off x="228601" y="4319213"/>
            <a:ext cx="3839809" cy="675649"/>
          </a:xfrm>
          <a:prstGeom prst="roundRect">
            <a:avLst/>
          </a:prstGeom>
          <a:solidFill>
            <a:srgbClr val="FF7C80"/>
          </a:solidFill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LA SCUOLA </a:t>
            </a:r>
          </a:p>
          <a:p>
            <a:pPr algn="ctr"/>
            <a:r>
              <a:rPr lang="it-IT" sz="1400" dirty="0">
                <a:latin typeface="Albertus MT Lt" pitchFamily="2" charset="0"/>
              </a:rPr>
              <a:t>La scuola verrà contatta dall’ATS per il protocollo da seguire: quarantena / sanificazioni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1A31B591-5431-4F1A-AAEE-9F73586D29C1}"/>
              </a:ext>
            </a:extLst>
          </p:cNvPr>
          <p:cNvCxnSpPr>
            <a:cxnSpLocks/>
          </p:cNvCxnSpPr>
          <p:nvPr/>
        </p:nvCxnSpPr>
        <p:spPr>
          <a:xfrm flipV="1">
            <a:off x="1868549" y="4982054"/>
            <a:ext cx="0" cy="22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48DECDE3-65D8-4D48-A95E-1312699A909E}"/>
              </a:ext>
            </a:extLst>
          </p:cNvPr>
          <p:cNvCxnSpPr>
            <a:cxnSpLocks/>
          </p:cNvCxnSpPr>
          <p:nvPr/>
        </p:nvCxnSpPr>
        <p:spPr>
          <a:xfrm flipH="1">
            <a:off x="3246790" y="702361"/>
            <a:ext cx="622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6376C1B3-F874-4B94-B4A0-B1DFB87D4C6E}"/>
              </a:ext>
            </a:extLst>
          </p:cNvPr>
          <p:cNvCxnSpPr>
            <a:cxnSpLocks/>
          </p:cNvCxnSpPr>
          <p:nvPr/>
        </p:nvCxnSpPr>
        <p:spPr>
          <a:xfrm>
            <a:off x="7646504" y="682485"/>
            <a:ext cx="5433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ttangolo con angoli arrotondati 35">
            <a:extLst>
              <a:ext uri="{FF2B5EF4-FFF2-40B4-BE49-F238E27FC236}">
                <a16:creationId xmlns:a16="http://schemas.microsoft.com/office/drawing/2014/main" id="{313EE61D-6D03-4C95-A70E-B281DF1F3B42}"/>
              </a:ext>
            </a:extLst>
          </p:cNvPr>
          <p:cNvSpPr/>
          <p:nvPr/>
        </p:nvSpPr>
        <p:spPr>
          <a:xfrm>
            <a:off x="125904" y="1285461"/>
            <a:ext cx="3366049" cy="708988"/>
          </a:xfrm>
          <a:prstGeom prst="roundRect">
            <a:avLst/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400" dirty="0">
                <a:latin typeface="Albertus MT Lt" pitchFamily="2" charset="0"/>
              </a:rPr>
              <a:t>Il bambino restare a scuola e al termine della giornata chiede alla famiglia di monitorare la situazione </a:t>
            </a:r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6B32F6BE-BDB7-4D3C-82A4-DA33AB1538F4}"/>
              </a:ext>
            </a:extLst>
          </p:cNvPr>
          <p:cNvCxnSpPr>
            <a:cxnSpLocks/>
          </p:cNvCxnSpPr>
          <p:nvPr/>
        </p:nvCxnSpPr>
        <p:spPr>
          <a:xfrm>
            <a:off x="1822172" y="1119807"/>
            <a:ext cx="0" cy="165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CB2D6883-2F16-46F5-93B0-CE6729B28084}"/>
              </a:ext>
            </a:extLst>
          </p:cNvPr>
          <p:cNvSpPr/>
          <p:nvPr/>
        </p:nvSpPr>
        <p:spPr>
          <a:xfrm>
            <a:off x="3856382" y="1075814"/>
            <a:ext cx="3790122" cy="1649347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ISOLAMENTO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Si allerta il referente COVID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L’adulto indossa la mascherina FFP2 (il bambino non è tenuto)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(per il minore</a:t>
            </a:r>
            <a:r>
              <a:rPr lang="it-IT" sz="1400">
                <a:latin typeface="Albertus MT Lt" pitchFamily="2" charset="0"/>
              </a:rPr>
              <a:t>) Si </a:t>
            </a:r>
            <a:r>
              <a:rPr lang="it-IT" sz="1400" dirty="0">
                <a:latin typeface="Albertus MT Lt" pitchFamily="2" charset="0"/>
              </a:rPr>
              <a:t>contatta la famiglia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si predispone il modulo di allontanamento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Segnala allontanamento all’ATS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FEA2E839-B497-4A7E-86D9-E64A055C1CA7}"/>
              </a:ext>
            </a:extLst>
          </p:cNvPr>
          <p:cNvSpPr/>
          <p:nvPr/>
        </p:nvSpPr>
        <p:spPr>
          <a:xfrm>
            <a:off x="3856382" y="2906231"/>
            <a:ext cx="3790122" cy="1728473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La famiglia/adulto </a:t>
            </a:r>
            <a:r>
              <a:rPr lang="it-IT" sz="1400" b="1" dirty="0">
                <a:latin typeface="Albertus MT Lt" pitchFamily="2" charset="0"/>
              </a:rPr>
              <a:t>si reca direttamente al «punto tampone» </a:t>
            </a:r>
            <a:r>
              <a:rPr lang="it-IT" sz="1400" dirty="0">
                <a:latin typeface="Albertus MT Lt" pitchFamily="2" charset="0"/>
              </a:rPr>
              <a:t>con l’autodichiarazione (modelli 1 o 2) timbrata dalla scuola, dopo aver allertato il proprio PLS o il MMG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latin typeface="Albertus MT Lt" pitchFamily="2" charset="0"/>
              </a:rPr>
              <a:t>La famiglia/adulto si reca al punto tampone dopo essere stata in ambulatorio dal medico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3AFBE854-CB0C-4C2A-8E59-A90875F6B207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7646504" y="1692680"/>
            <a:ext cx="543340" cy="3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451DB874-21D9-4801-B36F-DB99D542092B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5751443" y="2725161"/>
            <a:ext cx="0" cy="181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1CE9D207-A2B6-4D36-AD69-23ABAD701196}"/>
              </a:ext>
            </a:extLst>
          </p:cNvPr>
          <p:cNvCxnSpPr>
            <a:cxnSpLocks/>
          </p:cNvCxnSpPr>
          <p:nvPr/>
        </p:nvCxnSpPr>
        <p:spPr>
          <a:xfrm>
            <a:off x="7639875" y="2237321"/>
            <a:ext cx="622855" cy="1235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AB0602D9-247C-455D-BB12-F7F77035FE06}"/>
              </a:ext>
            </a:extLst>
          </p:cNvPr>
          <p:cNvCxnSpPr/>
          <p:nvPr/>
        </p:nvCxnSpPr>
        <p:spPr>
          <a:xfrm flipH="1">
            <a:off x="7659763" y="3753682"/>
            <a:ext cx="5433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Rettangolo con angoli arrotondati 42">
            <a:extLst>
              <a:ext uri="{FF2B5EF4-FFF2-40B4-BE49-F238E27FC236}">
                <a16:creationId xmlns:a16="http://schemas.microsoft.com/office/drawing/2014/main" id="{84417BB7-3CA6-4C5B-8111-448F6DD35DB3}"/>
              </a:ext>
            </a:extLst>
          </p:cNvPr>
          <p:cNvSpPr/>
          <p:nvPr/>
        </p:nvSpPr>
        <p:spPr>
          <a:xfrm>
            <a:off x="215348" y="2210352"/>
            <a:ext cx="3366049" cy="1957454"/>
          </a:xfrm>
          <a:prstGeom prst="roundRect">
            <a:avLst/>
          </a:prstGeom>
          <a:solidFill>
            <a:srgbClr val="FF7C80"/>
          </a:solidFill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>
                <a:latin typeface="Albertus MT Lt" pitchFamily="2" charset="0"/>
              </a:rPr>
              <a:t>Nella segnalazione all’ATS tramite mail a </a:t>
            </a:r>
            <a:r>
              <a:rPr lang="it-IT" sz="1400" dirty="0">
                <a:latin typeface="Albertus MT Lt" pitchFamily="2" charset="0"/>
                <a:hlinkClick r:id="rId2"/>
              </a:rPr>
              <a:t>covid_scuola@ats-bg.it</a:t>
            </a:r>
            <a:r>
              <a:rPr lang="it-IT" sz="1400" dirty="0">
                <a:latin typeface="Albertus MT Lt" pitchFamily="2" charset="0"/>
              </a:rPr>
              <a:t> indicare: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Nome  e cognome del soggetto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Data di nascita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Codice fiscale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Numero di telefono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Comune di residenza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>
                <a:latin typeface="Albertus MT Lt" pitchFamily="2" charset="0"/>
              </a:rPr>
              <a:t>Codice meccanografico della scuola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>
                <a:latin typeface="Albertus MT Lt" pitchFamily="2" charset="0"/>
              </a:rPr>
              <a:t>Indirizzo </a:t>
            </a:r>
            <a:r>
              <a:rPr lang="it-IT" sz="1400" dirty="0">
                <a:latin typeface="Albertus MT Lt" pitchFamily="2" charset="0"/>
              </a:rPr>
              <a:t>e-mail della scuola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ECCABC97-741E-4B4A-A7AE-37199A62C649}"/>
              </a:ext>
            </a:extLst>
          </p:cNvPr>
          <p:cNvCxnSpPr/>
          <p:nvPr/>
        </p:nvCxnSpPr>
        <p:spPr>
          <a:xfrm flipH="1">
            <a:off x="3581397" y="2584174"/>
            <a:ext cx="274985" cy="140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07A9C30-4E83-42EA-868F-2E9BA7FCA1A3}"/>
              </a:ext>
            </a:extLst>
          </p:cNvPr>
          <p:cNvCxnSpPr/>
          <p:nvPr/>
        </p:nvCxnSpPr>
        <p:spPr>
          <a:xfrm>
            <a:off x="5751443" y="4641151"/>
            <a:ext cx="0" cy="563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D8C20716-0F75-45D2-8AE6-5D03B476A0BF}"/>
              </a:ext>
            </a:extLst>
          </p:cNvPr>
          <p:cNvCxnSpPr/>
          <p:nvPr/>
        </p:nvCxnSpPr>
        <p:spPr>
          <a:xfrm flipH="1">
            <a:off x="3869641" y="4655236"/>
            <a:ext cx="1258950" cy="563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9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Albertus MT Lt</vt:lpstr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Educare è Comunità</cp:lastModifiedBy>
  <cp:revision>17</cp:revision>
  <cp:lastPrinted>2020-09-17T09:37:17Z</cp:lastPrinted>
  <dcterms:created xsi:type="dcterms:W3CDTF">2020-09-17T08:56:01Z</dcterms:created>
  <dcterms:modified xsi:type="dcterms:W3CDTF">2020-09-18T12:34:44Z</dcterms:modified>
</cp:coreProperties>
</file>